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63" r:id="rId4"/>
    <p:sldId id="264" r:id="rId5"/>
    <p:sldId id="257" r:id="rId6"/>
    <p:sldId id="287" r:id="rId7"/>
    <p:sldId id="261" r:id="rId8"/>
    <p:sldId id="260" r:id="rId9"/>
    <p:sldId id="265" r:id="rId10"/>
    <p:sldId id="266" r:id="rId11"/>
    <p:sldId id="269" r:id="rId12"/>
    <p:sldId id="277" r:id="rId13"/>
    <p:sldId id="280" r:id="rId14"/>
    <p:sldId id="281" r:id="rId15"/>
    <p:sldId id="267" r:id="rId16"/>
    <p:sldId id="270" r:id="rId17"/>
    <p:sldId id="271" r:id="rId18"/>
    <p:sldId id="274" r:id="rId19"/>
    <p:sldId id="268" r:id="rId20"/>
    <p:sldId id="272" r:id="rId21"/>
    <p:sldId id="283" r:id="rId22"/>
    <p:sldId id="286" r:id="rId23"/>
    <p:sldId id="275" r:id="rId24"/>
    <p:sldId id="276" r:id="rId25"/>
    <p:sldId id="278" r:id="rId26"/>
    <p:sldId id="279" r:id="rId27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C412BC"/>
    <a:srgbClr val="660033"/>
    <a:srgbClr val="34EC57"/>
    <a:srgbClr val="FFFF00"/>
    <a:srgbClr val="C90DBC"/>
    <a:srgbClr val="E00ED1"/>
    <a:srgbClr val="E80ED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12" autoAdjust="0"/>
  </p:normalViewPr>
  <p:slideViewPr>
    <p:cSldViewPr>
      <p:cViewPr>
        <p:scale>
          <a:sx n="75" d="100"/>
          <a:sy n="75" d="100"/>
        </p:scale>
        <p:origin x="-28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D0DBCE-83DC-4BB4-B882-5EC223AF2AD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45796B-273F-46B4-B471-B41AB543E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161A8B-F57F-46AE-B9DC-FCA2AF2A964A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ABEF0F-2429-44E9-917F-2DBFA5D1C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E6505-9056-4D32-BB98-C96A600718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3343-5124-40C8-BF2D-79CC7BEA88EB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B345-23E4-4084-8803-35497D5CD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1865-FDE7-49A9-AA2E-4B341E22EF7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78BA-4595-420F-90A5-FAE511BF4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9770-B80A-4D03-91C7-90A079A9C298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3B56-AA11-42F7-B22D-E568E9C92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C981-AD0D-4956-8E3C-7BC279436F3F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4B71B-C0AE-494D-B442-20F843DF7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AC73-A055-491B-BC6F-89BC58240AC5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BC96-DD71-412C-BA0C-5BC343253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F367-0B13-452F-9F85-0852A507D9D0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36DB-DDD6-4338-8AF8-F34B540F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9C11-3B5C-4559-A500-57AEBC6BF27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9F2A-D0F9-46DD-AE16-B130D309B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37F9-BD32-41F9-B508-0BE55214AA8F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54BD-6EE2-4258-8F68-06FE220EF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2061-FEF8-4A44-9B1A-8DB0D330016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E6F9-5136-4B21-8352-B086FB3B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9DF9-3796-475B-8AF5-FB62347CA04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E1F7-8FFC-4606-8CD0-8D83C42AB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1B84-6E74-4543-B0ED-C8377D672CD5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6F7-848A-405B-92C5-629479E24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049FB8-E7B6-44C8-9445-9C6F9457EAA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797CA-35EC-4DF3-B9E3-66F58B92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text=%D1%80%D0%B5%D0%BF%D1%80%D0%BE%D0%B4%D1%83%D0%BA%D1%86%D0%B8%D1%8F%20%D0%BA%D0%B0%D1%80%D1%82%D0%B8%D0%BD%D1%8B%20%D0%BA%D1%83%D0%B3%D0%B0%D1%87%20%D0%B2%20%D1%81%D0%B5%D0%BC%D1%8C%D0%B5&amp;noreask=1&amp;img_url=artlemon.ru/imagesbase/1/big/kugach/kugach-in-the-family-first-steps-1969-artfond.jpg&amp;pos=1&amp;rpt=simage&amp;lr=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4786313"/>
            <a:ext cx="226377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6429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 14 комбинированного вида Курортного района Санкт-Петербурга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357313"/>
            <a:ext cx="8143875" cy="5500687"/>
          </a:xfrm>
        </p:spPr>
        <p:txBody>
          <a:bodyPr/>
          <a:lstStyle/>
          <a:p>
            <a:pPr marR="0" algn="ctr" eaLnBrk="1" hangingPunct="1"/>
            <a:r>
              <a:rPr lang="ru-RU" sz="4400" b="1" smtClean="0">
                <a:solidFill>
                  <a:srgbClr val="C412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marR="0" algn="ctr" eaLnBrk="1" hangingPunct="1">
              <a:spcBef>
                <a:spcPct val="0"/>
              </a:spcBef>
            </a:pPr>
            <a:r>
              <a:rPr lang="ru-RU" sz="6000" b="1" smtClean="0">
                <a:solidFill>
                  <a:srgbClr val="C412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«Моя Семья»</a:t>
            </a:r>
          </a:p>
          <a:p>
            <a:pPr marR="0" algn="l" eaLnBrk="1" hangingPunct="1"/>
            <a:endParaRPr lang="ru-RU" sz="2800" b="1" smtClean="0">
              <a:solidFill>
                <a:srgbClr val="FFFF00"/>
              </a:solidFill>
              <a:latin typeface="Gabriola"/>
              <a:cs typeface="Times New Roman" pitchFamily="18" charset="0"/>
            </a:endParaRPr>
          </a:p>
          <a:p>
            <a:pPr marR="0" algn="l" eaLnBrk="1" hangingPunct="1"/>
            <a:endParaRPr lang="ru-RU" sz="2800" b="1" smtClean="0">
              <a:solidFill>
                <a:srgbClr val="FFFF00"/>
              </a:solidFill>
              <a:latin typeface="Gabriola"/>
              <a:cs typeface="Times New Roman" pitchFamily="18" charset="0"/>
            </a:endParaRPr>
          </a:p>
          <a:p>
            <a:pPr marR="0" algn="l" eaLnBrk="1" hangingPunct="1"/>
            <a:r>
              <a:rPr lang="ru-RU" sz="2800" b="1" smtClean="0">
                <a:solidFill>
                  <a:srgbClr val="FFFF00"/>
                </a:solidFill>
                <a:latin typeface="Gabriola"/>
                <a:cs typeface="Times New Roman" pitchFamily="18" charset="0"/>
              </a:rPr>
              <a:t>Андреева </a:t>
            </a:r>
          </a:p>
          <a:p>
            <a:pPr marR="0" algn="l" eaLnBrk="1" hangingPunct="1"/>
            <a:r>
              <a:rPr lang="ru-RU" sz="2800" b="1" smtClean="0">
                <a:solidFill>
                  <a:srgbClr val="FFFF00"/>
                </a:solidFill>
                <a:latin typeface="Gabriola"/>
                <a:cs typeface="Times New Roman" pitchFamily="18" charset="0"/>
              </a:rPr>
              <a:t>         Наталия Валентиновна</a:t>
            </a:r>
          </a:p>
          <a:p>
            <a:pPr marR="0" algn="l" eaLnBrk="1" hangingPunct="1"/>
            <a:r>
              <a:rPr lang="ru-RU" sz="2800" b="1" smtClean="0">
                <a:solidFill>
                  <a:srgbClr val="FFFF00"/>
                </a:solidFill>
                <a:latin typeface="Gabriola"/>
                <a:cs typeface="Times New Roman" pitchFamily="18" charset="0"/>
              </a:rPr>
              <a:t>Шерстеникина</a:t>
            </a:r>
          </a:p>
          <a:p>
            <a:pPr marR="0" algn="l" eaLnBrk="1" hangingPunct="1"/>
            <a:r>
              <a:rPr lang="ru-RU" sz="2800" b="1" smtClean="0">
                <a:solidFill>
                  <a:srgbClr val="FFFF00"/>
                </a:solidFill>
                <a:latin typeface="Gabriola"/>
                <a:cs typeface="Times New Roman" pitchFamily="18" charset="0"/>
              </a:rPr>
              <a:t>        Анастасия Владимировна</a:t>
            </a: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4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14438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 проблемной ситуации </a:t>
            </a:r>
            <a:br>
              <a:rPr 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образовательным областям</a:t>
            </a:r>
          </a:p>
        </p:txBody>
      </p:sp>
      <p:sp>
        <p:nvSpPr>
          <p:cNvPr id="12" name="Текс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mtClean="0"/>
              <a:t>                         </a:t>
            </a:r>
            <a:r>
              <a:rPr lang="ru-RU" sz="2000" b="1" smtClean="0"/>
              <a:t>- Беседа с детьми о спортивных традициях 		      семьи</a:t>
            </a:r>
          </a:p>
          <a:p>
            <a:pPr eaLnBrk="1" hangingPunct="1">
              <a:buFont typeface="Arial" pitchFamily="34" charset="0"/>
              <a:buNone/>
            </a:pPr>
            <a:endParaRPr lang="ru-RU" sz="2800" smtClean="0"/>
          </a:p>
          <a:p>
            <a:pPr eaLnBrk="1" hangingPunct="1">
              <a:buFont typeface="Arial" pitchFamily="34" charset="0"/>
              <a:buChar char="•"/>
            </a:pPr>
            <a:r>
              <a:rPr lang="ru-RU" sz="2000" smtClean="0"/>
              <a:t>                            </a:t>
            </a:r>
            <a:r>
              <a:rPr lang="ru-RU" sz="2000" b="1" smtClean="0"/>
              <a:t>- Досуг «Мама, папа, я – спортивная семья»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000" b="1" smtClean="0"/>
              <a:t>                              - Подвижная игра «Дружная семейка»</a:t>
            </a:r>
          </a:p>
          <a:p>
            <a:pPr eaLnBrk="1" hangingPunct="1">
              <a:buFont typeface="Arial" pitchFamily="34" charset="0"/>
              <a:buNone/>
            </a:pPr>
            <a:endParaRPr lang="ru-RU" sz="2800" b="1" smtClean="0"/>
          </a:p>
          <a:p>
            <a:pPr eaLnBrk="1" hangingPunct="1">
              <a:buFont typeface="Arial" pitchFamily="34" charset="0"/>
              <a:buChar char="•"/>
            </a:pPr>
            <a:r>
              <a:rPr lang="ru-RU" sz="1800" smtClean="0"/>
              <a:t>                              </a:t>
            </a:r>
            <a:r>
              <a:rPr lang="ru-RU" sz="2000" smtClean="0"/>
              <a:t>- </a:t>
            </a:r>
            <a:r>
              <a:rPr lang="ru-RU" sz="2000" b="1" smtClean="0"/>
              <a:t>Сюжетно-ролевые игры: «Дочки-матери», </a:t>
            </a:r>
          </a:p>
          <a:p>
            <a:pPr marL="1600200" lvl="3" indent="-228600" eaLnBrk="1" hangingPunct="1">
              <a:buFont typeface="Arial" pitchFamily="34" charset="0"/>
              <a:buNone/>
            </a:pPr>
            <a:r>
              <a:rPr lang="ru-RU" b="1" smtClean="0"/>
              <a:t>            «В гости к бабушке»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1800" smtClean="0"/>
              <a:t>                              </a:t>
            </a:r>
            <a:r>
              <a:rPr lang="ru-RU" sz="2000" smtClean="0"/>
              <a:t>- </a:t>
            </a:r>
            <a:r>
              <a:rPr lang="ru-RU" sz="2000" b="1" smtClean="0"/>
              <a:t>Театрализованные игры по сказкам: «Репка», 		     «Красная шапочка»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1800" smtClean="0"/>
              <a:t>                               </a:t>
            </a:r>
            <a:r>
              <a:rPr lang="ru-RU" sz="2000" b="1" smtClean="0"/>
              <a:t>- Кукольная игра «Весёлая семейка»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1916113"/>
            <a:ext cx="1928812" cy="9144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Здоровье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8313" y="3141663"/>
            <a:ext cx="1928812" cy="914400"/>
          </a:xfrm>
          <a:prstGeom prst="roundRect">
            <a:avLst/>
          </a:prstGeom>
          <a:solidFill>
            <a:srgbClr val="9522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Физическая культура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313" y="4365625"/>
            <a:ext cx="2000250" cy="185737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Социализация</a:t>
            </a:r>
          </a:p>
        </p:txBody>
      </p:sp>
      <p:pic>
        <p:nvPicPr>
          <p:cNvPr id="24582" name="Picture 2" descr="C:\Лена\family\family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5551488"/>
            <a:ext cx="15001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 descr="http://img-fotki.yandex.ru/get/2708/mistina.d/0_1c234_72baa679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3"/>
            <a:ext cx="371477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img-fotki.yandex.ru/get/3207/mistina.5/0_1ba9e_72b738c4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86556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cs406623.userapi.com/v406623015/156/78sGTz5nT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714776" cy="2450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biletvdet.ru/wp-content/uploads/2012/04/330026694634_86671_image000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43380"/>
            <a:ext cx="385765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2" name="Rectangle 8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85225" cy="1125537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«Здоровье»</a:t>
            </a:r>
            <a:b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90D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о здоровом образе жизни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C90DBC"/>
                </a:solidFill>
                <a:latin typeface="Times New Roman" pitchFamily="18" charset="0"/>
                <a:cs typeface="Times New Roman" pitchFamily="18" charset="0"/>
              </a:rPr>
              <a:t>Досуг «Мама, папа, я – спортивная семья»</a:t>
            </a:r>
          </a:p>
        </p:txBody>
      </p:sp>
      <p:pic>
        <p:nvPicPr>
          <p:cNvPr id="6147" name="Picture 3" descr="C:\Users\Uzer\Desktop\фото с телефона\DSC_0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143125"/>
            <a:ext cx="385762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Uzer\Desktop\фото с телефона\DSC_0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4000500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zer\Desktop\фото с телефона\DSC_0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2145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Uzer\Desktop\фото с телефона\DSC_0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89525"/>
            <a:ext cx="2143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D:\фото с моего телефона\DSC_0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50006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9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«Физическая культура»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«Социализация»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solidFill>
                  <a:srgbClr val="C90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Кукольная игра «Весёлая семейка»</a:t>
            </a:r>
          </a:p>
          <a:p>
            <a:pPr algn="ctr" eaLnBrk="1" hangingPunct="1">
              <a:defRPr/>
            </a:pPr>
            <a:endParaRPr lang="ru-RU" smtClean="0"/>
          </a:p>
          <a:p>
            <a:pPr algn="ctr" eaLnBrk="1" hangingPunct="1">
              <a:defRPr/>
            </a:pPr>
            <a:endParaRPr lang="ru-RU" smtClean="0"/>
          </a:p>
          <a:p>
            <a:pPr algn="ctr" eaLnBrk="1" hangingPunct="1">
              <a:defRPr/>
            </a:pPr>
            <a:endParaRPr lang="ru-RU" smtClean="0"/>
          </a:p>
          <a:p>
            <a:pPr algn="ctr" eaLnBrk="1" hangingPunct="1">
              <a:defRPr/>
            </a:pPr>
            <a:endParaRPr lang="ru-RU" smtClean="0"/>
          </a:p>
        </p:txBody>
      </p:sp>
      <p:pic>
        <p:nvPicPr>
          <p:cNvPr id="1026" name="Picture 2" descr="D:\фото  29.11.12\DSC_0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2928958" cy="225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фото  29.11.12\DSC_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3071834" cy="2268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фото  29.11.12\DSC_0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00570"/>
            <a:ext cx="3026715" cy="221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фото  29.11.12\DSC_0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00570"/>
            <a:ext cx="3000396" cy="217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8113614" cy="9286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Сюжетно-ролевая игра «Дочки – матери»</a:t>
            </a:r>
            <a: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857250"/>
            <a:ext cx="8113713" cy="5715000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 «Репка»</a:t>
            </a:r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</p:txBody>
      </p:sp>
      <p:pic>
        <p:nvPicPr>
          <p:cNvPr id="2050" name="Picture 2" descr="D:\фото  29.11.12\DSC_0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3214710" cy="241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фото  29.11.12\DSC_0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23852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D:\фото  29.11.12\DSC_0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3357586" cy="267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D:\фото  29.11.12\DSC_0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3286148" cy="2647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927" y="271"/>
            <a:ext cx="8848131" cy="685278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- Оформление альбома «Мой папа – защитник»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-  Изготовление книжек – самоделок «Моя семья»,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«Как я живу»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- Дидактическая игра «Один дома»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Беседа с детьми «Моя дружная семья»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- Рассматривание семейных фотографий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- Игра «Семья»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- Беседа о родах войск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- Развитие словаря по теме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- Заучивание пословиц и поговорок о семье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- Словесные игры по теме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250825" y="549275"/>
            <a:ext cx="1857375" cy="135731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Труд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2349500"/>
            <a:ext cx="1928813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Безопасность      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3573463"/>
            <a:ext cx="1928813" cy="1143000"/>
          </a:xfrm>
          <a:prstGeom prst="roundRect">
            <a:avLst/>
          </a:prstGeom>
          <a:solidFill>
            <a:srgbClr val="34E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Познание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5229225"/>
            <a:ext cx="2071688" cy="1143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Коммуникация       </a:t>
            </a:r>
          </a:p>
        </p:txBody>
      </p:sp>
      <p:pic>
        <p:nvPicPr>
          <p:cNvPr id="25606" name="Picture 2" descr="C:\Лена\family\family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286375"/>
            <a:ext cx="1500188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Uzer\Desktop\фото с телефона\DSC_0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9095" y="2625414"/>
            <a:ext cx="4381530" cy="3340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zer\Desktop\фото с телефона\DSC_0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1997262"/>
            <a:ext cx="3286149" cy="4489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6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«Труд»</a:t>
            </a:r>
            <a:b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90D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книжек-самоделок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«Познание»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algn="ctr" eaLnBrk="1" hangingPunct="1">
              <a:defRPr/>
            </a:pPr>
            <a:endParaRPr lang="ru-RU" sz="800" b="1" smtClean="0">
              <a:solidFill>
                <a:srgbClr val="C90DB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000" b="1" smtClean="0">
                <a:solidFill>
                  <a:srgbClr val="C90D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семейных фотографий</a:t>
            </a:r>
          </a:p>
          <a:p>
            <a:pPr algn="ctr" eaLnBrk="1" hangingPunct="1">
              <a:defRPr/>
            </a:pPr>
            <a:endParaRPr lang="ru-RU" sz="3000" smtClean="0">
              <a:solidFill>
                <a:srgbClr val="C90DB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800" b="1" smtClean="0">
              <a:solidFill>
                <a:srgbClr val="C90DB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000" b="1" smtClean="0">
              <a:solidFill>
                <a:srgbClr val="C90DB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000" b="1" smtClean="0">
              <a:solidFill>
                <a:srgbClr val="C90DB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800" b="1" smtClean="0">
              <a:solidFill>
                <a:srgbClr val="C90DB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800" b="1" smtClean="0">
              <a:solidFill>
                <a:srgbClr val="C90DB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800" b="1" smtClean="0">
              <a:solidFill>
                <a:srgbClr val="C90DB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800" b="1" smtClean="0">
              <a:solidFill>
                <a:srgbClr val="C90DB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000" b="1" smtClean="0">
                <a:solidFill>
                  <a:srgbClr val="C90D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о семье</a:t>
            </a:r>
          </a:p>
          <a:p>
            <a:pPr algn="ctr" eaLnBrk="1" hangingPunct="1">
              <a:defRPr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zer\Desktop\фото с телефона\DSC_0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916" y="1860611"/>
            <a:ext cx="2883179" cy="2293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zer\Desktop\фото с телефона\DSC_0391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541689" y="1860389"/>
            <a:ext cx="2812035" cy="2288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zer\Desktop\фото с телефона\DSC_037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54885" y="4627181"/>
            <a:ext cx="3011342" cy="2053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Uzer\Desktop\фото с телефона\DSC_037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544961" y="4629618"/>
            <a:ext cx="2938982" cy="200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2144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Оформление альбома </a:t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«Мой папа - защитник»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zer\Desktop\фото с телефона\DSC_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9"/>
            <a:ext cx="3571900" cy="490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zer\Desktop\фото с телефона\DSC_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3571900" cy="476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429898"/>
            <a:ext cx="8676567" cy="62336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- Загадки и стихи о семье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Русская народная сказка «Репка»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- Чтение М.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Скребцовой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«Беседы и сказки о семье»,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К. Ушинский «Петушок с семьёй»,стихотворение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«Что может  быть семьи дороже?»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- Рисование на тему: «Моя спортивная семья»,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«Моя мама – самая лучшая»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- Лепка «Угощение для семьи»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- Рассматривание репродукций картин «В семье»,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« В семье. Первые шаги»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- Аппликация «Изготовление подарков для родителей»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188" y="1196975"/>
            <a:ext cx="2214562" cy="2000250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3500438"/>
            <a:ext cx="2214563" cy="178593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Художественное творчество       </a:t>
            </a:r>
          </a:p>
        </p:txBody>
      </p:sp>
      <p:pic>
        <p:nvPicPr>
          <p:cNvPr id="26628" name="Picture 2" descr="C:\Лена\family\family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5229225"/>
            <a:ext cx="16224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3286125"/>
            <a:ext cx="50006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428625"/>
            <a:ext cx="82867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“Счастлив тот, кто счастлив у себя дома”</a:t>
            </a:r>
            <a:r>
              <a:rPr lang="ru-RU" sz="6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>
                <a:latin typeface="Times New Roman" pitchFamily="18" charset="0"/>
                <a:cs typeface="Times New Roman" pitchFamily="18" charset="0"/>
              </a:rPr>
            </a:br>
            <a:r>
              <a:rPr lang="ru-RU" sz="6000" b="1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rgbClr val="E00E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4400" b="1" smtClean="0">
                <a:solidFill>
                  <a:srgbClr val="E00E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E00E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«Художественное творчество»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репродукций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C90D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Лепка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«Угощение для семьи»</a:t>
            </a: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«Подарок для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семьи»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b="1" smtClean="0"/>
          </a:p>
        </p:txBody>
      </p:sp>
      <p:pic>
        <p:nvPicPr>
          <p:cNvPr id="7" name="Рисунок 6" descr="http://im2-tub-ru.yandex.net/i?id=397156541-62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3116"/>
            <a:ext cx="2471743" cy="1872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artlemon.ru/imagesbase/1/big/kugach/kugach-on-saturday-1964-artfon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3116"/>
            <a:ext cx="328614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:\фото с моего телефона\DSC_0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786322"/>
            <a:ext cx="2357454" cy="176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zer\Desktop\фото с телефона\DSC_03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143380"/>
            <a:ext cx="1857388" cy="247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6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6429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Рисование на тему: «Моя спортивная семья»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4" descr="D:\фото  29.11.12\DSC_0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фото  29.11.12\DSC_0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D:\фото  29.11.12\DSC_0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85794"/>
            <a:ext cx="3786182" cy="2839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D:\фото  29.11.12\DSC_0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378621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6429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Рисование «Моя мама - самая лучшая»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zer\Desktop\фото с телефона\DSC_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000396" cy="2250297"/>
          </a:xfrm>
          <a:prstGeom prst="cloud">
            <a:avLst/>
          </a:prstGeom>
          <a:noFill/>
        </p:spPr>
      </p:pic>
      <p:pic>
        <p:nvPicPr>
          <p:cNvPr id="4099" name="Picture 3" descr="C:\Users\Uzer\Desktop\фото с телефона\DSC_0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14422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zer\Desktop\фото с телефона\DSC_0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57562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zer\Desktop\фото с телефона\DSC_0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339834"/>
            <a:ext cx="3214710" cy="2411033"/>
          </a:xfrm>
          <a:prstGeom prst="cloud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5229225"/>
            <a:ext cx="21288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511300"/>
          </a:xfrm>
        </p:spPr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Этапы </a:t>
            </a:r>
            <a:r>
              <a:rPr lang="ru-RU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проектной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r>
              <a:rPr lang="ru-RU" sz="4600" smtClean="0"/>
              <a:t> </a:t>
            </a:r>
            <a:br>
              <a:rPr lang="ru-RU" sz="4600" smtClean="0"/>
            </a:br>
            <a:r>
              <a:rPr lang="ru-RU" sz="2800" b="1" smtClean="0">
                <a:solidFill>
                  <a:srgbClr val="E00E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900" b="1" smtClean="0">
                <a:solidFill>
                  <a:srgbClr val="E00E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900" b="1" smtClean="0">
                <a:solidFill>
                  <a:srgbClr val="E00E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b="1" smtClean="0">
                <a:solidFill>
                  <a:srgbClr val="E00E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 этап «Результат проекта»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700213"/>
            <a:ext cx="8229600" cy="4389437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 книжек – самоделок «Моя семья», «Как  я   живу»</a:t>
            </a:r>
          </a:p>
          <a:p>
            <a:pPr marL="495300" indent="-495300"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индивидуальных семейных альбомов</a:t>
            </a:r>
          </a:p>
          <a:p>
            <a:pPr marL="495300" indent="-495300"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Оформление альбома «Мой папа -защитник»</a:t>
            </a:r>
          </a:p>
          <a:p>
            <a:pPr marL="495300" indent="-495300"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Рисование «Моя мама  – самая лучшая», «Спортивные традиции моей семьи»</a:t>
            </a:r>
          </a:p>
          <a:p>
            <a:pPr marL="495300" indent="-495300"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Аппликация «Подарки для родителей»</a:t>
            </a:r>
          </a:p>
          <a:p>
            <a:pPr marL="495300" indent="-495300"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Лепка «Угощение для семьи»</a:t>
            </a:r>
          </a:p>
          <a:p>
            <a:pPr marL="495300" indent="-495300" eaLnBrk="1" hangingPunct="1">
              <a:lnSpc>
                <a:spcPct val="90000"/>
              </a:lnSpc>
              <a:buClr>
                <a:schemeClr val="bg1"/>
              </a:buClr>
              <a:buFontTx/>
              <a:buChar char="•"/>
            </a:pP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Сценарий досуга «Мама, папа, я – спортивная семья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проектной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r>
              <a:rPr lang="ru-RU" sz="4600" smtClean="0"/>
              <a:t> </a:t>
            </a:r>
            <a:br>
              <a:rPr lang="ru-RU" sz="4600" smtClean="0"/>
            </a:br>
            <a:r>
              <a:rPr lang="ru-RU" sz="3200" b="1" smtClean="0">
                <a:solidFill>
                  <a:srgbClr val="E00E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 этап «Презентация проекта»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«Моё генеалогическое древо»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					 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«Генеалогическое древо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нашей группы»</a:t>
            </a:r>
          </a:p>
          <a:p>
            <a:pPr algn="ctr" eaLnBrk="1" hangingPunct="1">
              <a:lnSpc>
                <a:spcPct val="90000"/>
              </a:lnSpc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</p:txBody>
      </p:sp>
      <p:pic>
        <p:nvPicPr>
          <p:cNvPr id="7170" name="Picture 2" descr="D:\фото с моего телефона\DSC_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64" y="2065925"/>
            <a:ext cx="3078127" cy="230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D:\фото с моего телефона\DSC_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376" y="4441170"/>
            <a:ext cx="3076847" cy="221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D:\фото с моего телефона\DSC_0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706" y="2714394"/>
            <a:ext cx="3376659" cy="39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8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29600" cy="765175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FFFF00"/>
                </a:solidFill>
                <a:latin typeface="Times New Roman" pitchFamily="18" charset="0"/>
              </a:rPr>
              <a:t>Окончание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4165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rgbClr val="E00ED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Обсуждение «Что нового я узнал?»</a:t>
            </a:r>
          </a:p>
        </p:txBody>
      </p:sp>
      <p:pic>
        <p:nvPicPr>
          <p:cNvPr id="4098" name="Picture 2" descr="D:\фото  29.11.12\DSC_040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719370" y="1716514"/>
            <a:ext cx="3290113" cy="236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фото  29.11.12\DSC_0406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966587" y="1794064"/>
            <a:ext cx="3284446" cy="2346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фото  29.11.12\DSC_0407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719370" y="4416499"/>
            <a:ext cx="3290142" cy="223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D:\фото  29.11.12\DSC_0405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037424" y="4501987"/>
            <a:ext cx="3217416" cy="223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http://nashrebenok.pp.ua/wp-content/uploads/2010/03/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0001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5400" b="1" smtClean="0">
                <a:solidFill>
                  <a:srgbClr val="C90D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Цель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0825" y="2349500"/>
            <a:ext cx="8642350" cy="3975100"/>
          </a:xfrm>
        </p:spPr>
        <p:txBody>
          <a:bodyPr/>
          <a:lstStyle/>
          <a:p>
            <a:pPr marL="273050" marR="0" indent="-273050" algn="l" eaLnBrk="1" hangingPunct="1">
              <a:lnSpc>
                <a:spcPct val="90000"/>
              </a:lnSpc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любовь и уважение к семье, как людям, которые живут вместе, любят друг друга и заботятся о родных и близких</a:t>
            </a:r>
          </a:p>
          <a:p>
            <a:pPr marL="273050" marR="0" indent="-273050" eaLnBrk="1" hangingPunct="1">
              <a:lnSpc>
                <a:spcPct val="90000"/>
              </a:lnSpc>
              <a:buFont typeface="Wingdings 2" pitchFamily="18" charset="2"/>
              <a:buChar char=""/>
            </a:pPr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276850"/>
            <a:ext cx="1958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5400" b="1" smtClean="0">
                <a:solidFill>
                  <a:srgbClr val="C90D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Задачи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389437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Познакомить детей с понятиями: “род”,    “родители”, “родословная”, “семья”, “родные”, “близкие”.</a:t>
            </a:r>
            <a:endParaRPr lang="ru-RU" sz="2400" b="1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Формировать представления о семейных традициях, реликвиях, распределении обязанностей в семье.</a:t>
            </a:r>
            <a:endParaRPr lang="ru-RU" sz="24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Развивать познавательные способности детей, посредством включения их в творческо-поисковую деятельность.</a:t>
            </a:r>
            <a:endParaRPr lang="ru-RU" sz="24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Расширять кругозор детей и обогащать их словарный запас за счёт новых терминов (прабабушка, прадедушка и другие).</a:t>
            </a:r>
            <a:endParaRPr lang="ru-RU" sz="2400" b="1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Способствовать налаживанию более тёплых и тесных взаимоотношений в семье.</a:t>
            </a:r>
          </a:p>
          <a:p>
            <a:pPr algn="just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Укреплять сотрудничество детского сада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семьи.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373688"/>
            <a:ext cx="1958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5072063"/>
            <a:ext cx="226377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5252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marL="273050" marR="0" indent="-273050" algn="l" defTabSz="0" eaLnBrk="1" hangingPunct="1">
              <a:spcBef>
                <a:spcPct val="0"/>
              </a:spcBef>
            </a:pPr>
            <a:endParaRPr lang="ru-RU" sz="1800" b="1" smtClean="0">
              <a:solidFill>
                <a:schemeClr val="bg1"/>
              </a:solidFill>
            </a:endParaRPr>
          </a:p>
          <a:p>
            <a:pPr marL="273050" marR="0" indent="-273050" algn="just" defTabSz="0" eaLnBrk="1" hangingPunct="1">
              <a:spcBef>
                <a:spcPct val="0"/>
              </a:spcBef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</a:p>
          <a:p>
            <a:pPr marL="273050" marR="0" indent="-273050" algn="just" defTabSz="0" eaLnBrk="1" hangingPunct="1">
              <a:spcBef>
                <a:spcPct val="0"/>
              </a:spcBef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исследовательский/творческий </a:t>
            </a:r>
          </a:p>
          <a:p>
            <a:pPr marL="273050" marR="0" indent="-273050" algn="just" defTabSz="0" eaLnBrk="1" hangingPunct="1">
              <a:spcBef>
                <a:spcPct val="0"/>
              </a:spcBef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Длительность:</a:t>
            </a: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marR="0" indent="-273050" algn="just" defTabSz="0" eaLnBrk="1" hangingPunct="1">
              <a:spcBef>
                <a:spcPct val="0"/>
              </a:spcBef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3-4 недели</a:t>
            </a:r>
          </a:p>
          <a:p>
            <a:pPr marL="273050" marR="0" indent="-273050" algn="just" defTabSz="0" eaLnBrk="1" hangingPunct="1">
              <a:spcBef>
                <a:spcPct val="0"/>
              </a:spcBef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Участники:   </a:t>
            </a:r>
          </a:p>
          <a:p>
            <a:pPr marL="273050" marR="0" indent="-273050" algn="just" defTabSz="0" eaLnBrk="1" hangingPunct="1">
              <a:spcBef>
                <a:spcPct val="0"/>
              </a:spcBef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дети подготовительной группы, </a:t>
            </a:r>
          </a:p>
          <a:p>
            <a:pPr marL="273050" marR="0" indent="-273050" algn="just" defTabSz="0" eaLnBrk="1" hangingPunct="1">
              <a:spcBef>
                <a:spcPct val="0"/>
              </a:spcBef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воспитатели группы,</a:t>
            </a:r>
          </a:p>
          <a:p>
            <a:pPr marL="273050" marR="0" indent="-273050" algn="just" defTabSz="0" eaLnBrk="1" hangingPunct="1">
              <a:spcBef>
                <a:spcPct val="0"/>
              </a:spcBef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родители детей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4000" b="1" smtClean="0">
                <a:solidFill>
                  <a:srgbClr val="C90D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Подготовительный</a:t>
            </a:r>
          </a:p>
          <a:p>
            <a:pPr>
              <a:buFont typeface="Wingdings 2" pitchFamily="18" charset="2"/>
              <a:buNone/>
              <a:defRPr/>
            </a:pPr>
            <a:endParaRPr lang="ru-RU" sz="4000" b="1" smtClean="0">
              <a:solidFill>
                <a:srgbClr val="C412B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ru-RU" sz="3200" b="1" smtClean="0">
                <a:latin typeface="Times New Roman" pitchFamily="18" charset="0"/>
              </a:rPr>
              <a:t> Планирование совместной деятельности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ru-RU" sz="3200" b="1" smtClean="0">
                <a:latin typeface="Times New Roman" pitchFamily="18" charset="0"/>
              </a:rPr>
              <a:t> Сбор и систематизация информации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ru-RU" sz="3200" b="1" smtClean="0">
                <a:latin typeface="Times New Roman" pitchFamily="18" charset="0"/>
              </a:rPr>
              <a:t>Организация предметно - развивающей среды</a:t>
            </a:r>
          </a:p>
          <a:p>
            <a:pPr>
              <a:buFont typeface="Wingdings 2" pitchFamily="18" charset="2"/>
              <a:buNone/>
              <a:defRPr/>
            </a:pPr>
            <a:endParaRPr lang="ru-RU" sz="3200" b="1" smtClean="0">
              <a:solidFill>
                <a:srgbClr val="C412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6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проектной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Модель трёх вопросов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знают?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 хотят знать?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нужно сделать, чтобы узнать?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своей семьи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Кто такие прабабушка и прадедушка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Спросить у родителей, бабушки и дедушки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Мама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папа учились в школе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Школьные годы родителей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Спросить у родителей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Папа служил в армии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каких войсках служил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Спросить у папы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Семейные традиции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Какие традиции 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других семьях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Спросить у родителей, посмотреть в компьютере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3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373688"/>
            <a:ext cx="1958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305800" cy="407196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500063" y="285750"/>
            <a:ext cx="8143875" cy="928688"/>
          </a:xfrm>
        </p:spPr>
        <p:txBody>
          <a:bodyPr/>
          <a:lstStyle/>
          <a:p>
            <a:pPr marL="457200" indent="-457200" algn="ctr" eaLnBrk="1" hangingPunct="1">
              <a:buFont typeface="Wingdings 2" pitchFamily="18" charset="2"/>
              <a:buNone/>
              <a:defRPr/>
            </a:pP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проектной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42938" y="1357313"/>
            <a:ext cx="8001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ru-RU" sz="3200" b="1">
                <a:solidFill>
                  <a:srgbClr val="C90D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этап «Внедрение»</a:t>
            </a:r>
          </a:p>
          <a:p>
            <a:pPr marL="457200" indent="-457200" algn="just"/>
            <a:endParaRPr lang="ru-RU" sz="3200" b="1">
              <a:solidFill>
                <a:srgbClr val="C90DB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457200" indent="-457200" algn="just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•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Поисковая деятельность детей и взрослых</a:t>
            </a:r>
          </a:p>
          <a:p>
            <a:pPr marL="457200" indent="-457200" algn="just">
              <a:buFontTx/>
              <a:buChar char="•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Проведение бесед, дидактических игр.</a:t>
            </a:r>
          </a:p>
          <a:p>
            <a:pPr marL="457200" indent="-457200" algn="just">
              <a:buFontTx/>
              <a:buChar char="•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Чтение и обсуждение</a:t>
            </a:r>
          </a:p>
          <a:p>
            <a:pPr marL="457200" indent="-457200" algn="just">
              <a:buFontTx/>
              <a:buChar char="•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Работа с родителями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276850"/>
            <a:ext cx="1958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2858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43313" y="3214688"/>
            <a:ext cx="1771650" cy="1785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643563" y="3643313"/>
            <a:ext cx="977900" cy="4841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00438" y="1643063"/>
            <a:ext cx="2214562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Здоровье</a:t>
            </a:r>
          </a:p>
        </p:txBody>
      </p:sp>
      <p:sp>
        <p:nvSpPr>
          <p:cNvPr id="6" name="Овал 5"/>
          <p:cNvSpPr/>
          <p:nvPr/>
        </p:nvSpPr>
        <p:spPr>
          <a:xfrm>
            <a:off x="6429375" y="1643063"/>
            <a:ext cx="2143125" cy="914400"/>
          </a:xfrm>
          <a:prstGeom prst="ellipse">
            <a:avLst/>
          </a:prstGeom>
          <a:solidFill>
            <a:srgbClr val="9522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  <p:sp>
        <p:nvSpPr>
          <p:cNvPr id="8" name="Овал 7"/>
          <p:cNvSpPr/>
          <p:nvPr/>
        </p:nvSpPr>
        <p:spPr>
          <a:xfrm>
            <a:off x="6786563" y="3429000"/>
            <a:ext cx="1928812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6858000" y="4929188"/>
            <a:ext cx="1857375" cy="914400"/>
          </a:xfrm>
          <a:prstGeom prst="ellipse">
            <a:avLst/>
          </a:prstGeom>
          <a:solidFill>
            <a:srgbClr val="CC4F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Труд</a:t>
            </a:r>
          </a:p>
        </p:txBody>
      </p:sp>
      <p:sp>
        <p:nvSpPr>
          <p:cNvPr id="10" name="Овал 9"/>
          <p:cNvSpPr/>
          <p:nvPr/>
        </p:nvSpPr>
        <p:spPr>
          <a:xfrm>
            <a:off x="4929188" y="5715000"/>
            <a:ext cx="2071687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28813" y="5786438"/>
            <a:ext cx="2057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Познание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428625" y="4500563"/>
            <a:ext cx="1928813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7188" y="3143250"/>
            <a:ext cx="2071687" cy="914400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7188" y="1714500"/>
            <a:ext cx="2143125" cy="9144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</p:txBody>
      </p:sp>
      <p:sp>
        <p:nvSpPr>
          <p:cNvPr id="15" name="Стрелка влево 14"/>
          <p:cNvSpPr/>
          <p:nvPr/>
        </p:nvSpPr>
        <p:spPr>
          <a:xfrm rot="952084">
            <a:off x="2500313" y="3500438"/>
            <a:ext cx="977900" cy="484187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4357688" y="2643188"/>
            <a:ext cx="484187" cy="500062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2787732">
            <a:off x="5707856" y="2523332"/>
            <a:ext cx="485775" cy="979488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2293197">
            <a:off x="2830513" y="2751138"/>
            <a:ext cx="979487" cy="484187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115984">
            <a:off x="3468688" y="4997450"/>
            <a:ext cx="484187" cy="78422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452127">
            <a:off x="4957763" y="5000625"/>
            <a:ext cx="485775" cy="74453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031046">
            <a:off x="5799931" y="4326732"/>
            <a:ext cx="484187" cy="9779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4175027">
            <a:off x="2729706" y="4194969"/>
            <a:ext cx="484188" cy="9779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540</Words>
  <Application>Microsoft Office PowerPoint</Application>
  <PresentationFormat>Экран (4:3)</PresentationFormat>
  <Paragraphs>172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Times New Roman</vt:lpstr>
      <vt:lpstr>Gabriola</vt:lpstr>
      <vt:lpstr>Поток</vt:lpstr>
      <vt:lpstr>Государственное бюджетное дошкольное образовательное учреждение детский сад № 14 комбинированного вида Курортного района Санкт-Петербурга</vt:lpstr>
      <vt:lpstr>Слайд 2</vt:lpstr>
      <vt:lpstr>Цель</vt:lpstr>
      <vt:lpstr>Задачи</vt:lpstr>
      <vt:lpstr>Характеристика проекта</vt:lpstr>
      <vt:lpstr>Этапы проектной деятельности</vt:lpstr>
      <vt:lpstr>Модель трёх вопросов</vt:lpstr>
      <vt:lpstr> </vt:lpstr>
      <vt:lpstr>Интеграция образовательных областей</vt:lpstr>
      <vt:lpstr>Решение проблемной ситуации  по образовательным областям</vt:lpstr>
      <vt:lpstr>Образовательная область «Здоровье» Беседа о здоровом образе жизни</vt:lpstr>
      <vt:lpstr>Образовательная область «Физическая культура»</vt:lpstr>
      <vt:lpstr>Образовательная область «Социализация»</vt:lpstr>
      <vt:lpstr>Сюжетно-ролевая игра «Дочки – матери» </vt:lpstr>
      <vt:lpstr>                                                                                                                                                                                                                                                 - Оформление альбома «Мой папа – защитник»                                     -  Изготовление книжек – самоделок «Моя семья»,                                       «Как я живу»                                         - Дидактическая игра «Один дома»                                            - Беседа с детьми «Моя дружная семья»                                    - Рассматривание семейных фотографий                                    - Игра «Семья»                                    - Беседа о родах войск                                         - Развитие словаря по теме                                      - Заучивание пословиц и поговорок о семье                                      - Словесные игры по теме     </vt:lpstr>
      <vt:lpstr>Образовательная область «Труд» Изготовление книжек-самоделок</vt:lpstr>
      <vt:lpstr>Образовательная область «Познание»</vt:lpstr>
      <vt:lpstr>Оформление альбома  «Мой папа - защитник»</vt:lpstr>
      <vt:lpstr>                                           - Загадки и стихи о семье                                                   - Русская народная сказка «Репка»                                              - Чтение М. Скребцовой «Беседы и сказки о семье»,                                               К. Ушинский «Петушок с семьёй»,стихотворение                                              «Что может  быть семьи дороже?»                                               - Рисование на тему: «Моя спортивная семья»,                                               «Моя мама – самая лучшая»                                            - Лепка «Угощение для семьи»                                            - Рассматривание репродукций картин «В семье»,                                               « В семье. Первые шаги»                                             - Аппликация «Изготовление подарков для родителей»                                                                                                                                                                           </vt:lpstr>
      <vt:lpstr>Образовательная область «Художественное творчество»</vt:lpstr>
      <vt:lpstr>Рисование на тему: «Моя спортивная семья»</vt:lpstr>
      <vt:lpstr>Рисование «Моя мама - самая лучшая»</vt:lpstr>
      <vt:lpstr>    Этапы проектной деятельности    3 этап «Результат проекта»</vt:lpstr>
      <vt:lpstr>Этапы проектной деятельности  4 этап «Презентация проекта»</vt:lpstr>
      <vt:lpstr>Окончание проекта</vt:lpstr>
      <vt:lpstr>Спасибо за внимание</vt:lpstr>
    </vt:vector>
  </TitlesOfParts>
  <Company>Pirated Aliance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IROKEZ</cp:lastModifiedBy>
  <cp:revision>174</cp:revision>
  <dcterms:created xsi:type="dcterms:W3CDTF">2012-11-18T09:14:11Z</dcterms:created>
  <dcterms:modified xsi:type="dcterms:W3CDTF">2013-02-24T21:58:16Z</dcterms:modified>
</cp:coreProperties>
</file>